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Outsiders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Chapters 5-7 vocabulary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54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Bewildered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531895" cy="3931920"/>
          </a:xfrm>
        </p:spPr>
        <p:txBody>
          <a:bodyPr>
            <a:normAutofit/>
          </a:bodyPr>
          <a:lstStyle/>
          <a:p>
            <a:pPr fontAlgn="t"/>
            <a:r>
              <a:rPr lang="en-US" sz="3200" dirty="0" smtClean="0"/>
              <a:t>Verb</a:t>
            </a:r>
          </a:p>
          <a:p>
            <a:pPr fontAlgn="t"/>
            <a:r>
              <a:rPr lang="en-US" sz="3200" dirty="0" smtClean="0"/>
              <a:t>Causes one </a:t>
            </a:r>
            <a:r>
              <a:rPr lang="en-US" sz="3200" dirty="0"/>
              <a:t>to become perplexed and </a:t>
            </a:r>
            <a:r>
              <a:rPr lang="en-US" sz="3200" dirty="0" smtClean="0"/>
              <a:t>confused</a:t>
            </a:r>
            <a:endParaRPr lang="en-US" sz="3200" dirty="0"/>
          </a:p>
        </p:txBody>
      </p:sp>
      <p:sp>
        <p:nvSpPr>
          <p:cNvPr id="4" name="AutoShape 2" descr="Image result for Bewilde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011" y="1844842"/>
            <a:ext cx="5319189" cy="3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9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3697705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/>
              <a:t>a firmly held belief or opinion</a:t>
            </a:r>
            <a:endParaRPr lang="en-US" sz="3200" dirty="0"/>
          </a:p>
        </p:txBody>
      </p:sp>
      <p:pic>
        <p:nvPicPr>
          <p:cNvPr id="9218" name="Picture 2" descr="Image result for Conv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81" y="1504857"/>
            <a:ext cx="6696364" cy="41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8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Hysterics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638800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/>
              <a:t>a wildly emotional and exaggerated reaction.</a:t>
            </a:r>
            <a:endParaRPr lang="en-US" sz="3200" dirty="0"/>
          </a:p>
        </p:txBody>
      </p:sp>
      <p:pic>
        <p:nvPicPr>
          <p:cNvPr id="10242" name="Picture 2" descr="Image result for Hyster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5206"/>
          <a:stretch/>
        </p:blipFill>
        <p:spPr bwMode="auto">
          <a:xfrm>
            <a:off x="7149932" y="1828800"/>
            <a:ext cx="3774741" cy="36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2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43025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Verb</a:t>
            </a:r>
          </a:p>
          <a:p>
            <a:r>
              <a:rPr lang="en-US" sz="3200" dirty="0" smtClean="0"/>
              <a:t>To imitate someone </a:t>
            </a:r>
            <a:r>
              <a:rPr lang="en-US" sz="3200" dirty="0"/>
              <a:t>or their actions or </a:t>
            </a:r>
            <a:r>
              <a:rPr lang="en-US" sz="3200" dirty="0" smtClean="0"/>
              <a:t>words, </a:t>
            </a:r>
            <a:r>
              <a:rPr lang="en-US" sz="3200" dirty="0"/>
              <a:t>typically in order to entertain or ridicule.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13" y="642595"/>
            <a:ext cx="4572000" cy="2570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13" y="3377565"/>
            <a:ext cx="4572000" cy="25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6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103120"/>
            <a:ext cx="432380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</a:p>
          <a:p>
            <a:r>
              <a:rPr lang="en-US" sz="3200" dirty="0" smtClean="0"/>
              <a:t>not </a:t>
            </a:r>
            <a:r>
              <a:rPr lang="en-US" sz="3200" dirty="0"/>
              <a:t>hopeful or encouraging; unlikely to have a favorable </a:t>
            </a:r>
            <a:r>
              <a:rPr lang="en-US" sz="3200" dirty="0" smtClean="0"/>
              <a:t>outcome</a:t>
            </a:r>
            <a:r>
              <a:rPr lang="en-US" sz="3200" dirty="0"/>
              <a:t> of a situation or future </a:t>
            </a:r>
            <a:r>
              <a:rPr lang="en-US" sz="3200" dirty="0" smtClean="0"/>
              <a:t>prospect.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46622" y="503257"/>
            <a:ext cx="5810250" cy="5810251"/>
            <a:chOff x="5872747" y="642594"/>
            <a:chExt cx="5810250" cy="5810251"/>
          </a:xfrm>
        </p:grpSpPr>
        <p:pic>
          <p:nvPicPr>
            <p:cNvPr id="11266" name="Picture 2" descr="Image result for Bleak me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747" y="642594"/>
              <a:ext cx="5810250" cy="581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33937" y="805174"/>
              <a:ext cx="1314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Before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9769" y="805174"/>
              <a:ext cx="102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After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5758" y="5742652"/>
              <a:ext cx="433686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First Day of School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0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Aghast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20566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</a:p>
          <a:p>
            <a:r>
              <a:rPr lang="en-US" sz="3200" dirty="0" smtClean="0"/>
              <a:t>Filled with horror or shock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75" y="1117643"/>
            <a:ext cx="4149141" cy="46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804611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Noun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feeling that a person or a thing is beneath consideration, worthless, or deserving scorn.</a:t>
            </a:r>
            <a:endParaRPr lang="en-US" sz="3200" dirty="0"/>
          </a:p>
        </p:txBody>
      </p:sp>
      <p:pic>
        <p:nvPicPr>
          <p:cNvPr id="12290" name="Picture 2" descr="Image result for Contem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7941"/>
            <a:ext cx="5715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7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Groggy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  <a:endParaRPr lang="en-US" sz="3200" dirty="0"/>
          </a:p>
          <a:p>
            <a:r>
              <a:rPr lang="en-US" sz="3200" dirty="0" smtClean="0"/>
              <a:t>dazed</a:t>
            </a:r>
            <a:r>
              <a:rPr lang="en-US" sz="3200" dirty="0"/>
              <a:t>, weak, or unsteady</a:t>
            </a:r>
            <a:endParaRPr lang="en-US" sz="3200" dirty="0"/>
          </a:p>
        </p:txBody>
      </p:sp>
      <p:pic>
        <p:nvPicPr>
          <p:cNvPr id="1026" name="Picture 2" descr="grog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36758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1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3200" dirty="0" smtClean="0"/>
              <a:t>Verb</a:t>
            </a:r>
          </a:p>
          <a:p>
            <a:pPr fontAlgn="t"/>
            <a:r>
              <a:rPr lang="en-US" sz="3200" dirty="0"/>
              <a:t>beg someone </a:t>
            </a:r>
            <a:r>
              <a:rPr lang="en-US" sz="3200" dirty="0" smtClean="0"/>
              <a:t>desperately </a:t>
            </a:r>
          </a:p>
          <a:p>
            <a:pPr marL="0" indent="0" fontAlgn="t">
              <a:buNone/>
            </a:pPr>
            <a:r>
              <a:rPr lang="en-US" sz="3200" dirty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do </a:t>
            </a:r>
            <a:r>
              <a:rPr lang="en-US" sz="3200" dirty="0" smtClean="0"/>
              <a:t>something.</a:t>
            </a:r>
            <a:endParaRPr lang="en-US" sz="3200" dirty="0"/>
          </a:p>
          <a:p>
            <a:pPr fontAlgn="t"/>
            <a:endParaRPr lang="en-US" sz="3200" dirty="0"/>
          </a:p>
        </p:txBody>
      </p:sp>
      <p:pic>
        <p:nvPicPr>
          <p:cNvPr id="2050" name="Picture 2" descr="Image result for Impl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285916"/>
            <a:ext cx="40671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4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</a:p>
          <a:p>
            <a:r>
              <a:rPr lang="en-US" sz="3200" dirty="0" smtClean="0"/>
              <a:t>bad-tempered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/>
              <a:t>and sulky; gloomy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6" name="Picture 5" descr="clipboard(15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28394"/>
            <a:ext cx="5250688" cy="4579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0953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43025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Verb</a:t>
            </a:r>
          </a:p>
          <a:p>
            <a:r>
              <a:rPr lang="en-US" sz="3200" dirty="0" smtClean="0"/>
              <a:t>shake </a:t>
            </a:r>
            <a:r>
              <a:rPr lang="en-US" sz="3200" dirty="0"/>
              <a:t>or tremble </a:t>
            </a:r>
            <a:r>
              <a:rPr lang="en-US" sz="3200" dirty="0"/>
              <a:t>of a person's </a:t>
            </a:r>
            <a:r>
              <a:rPr lang="en-US" sz="3200" dirty="0" smtClean="0"/>
              <a:t>voice when speaking, </a:t>
            </a:r>
            <a:r>
              <a:rPr lang="en-US" sz="3200" dirty="0"/>
              <a:t>typically through nervousness or emotion</a:t>
            </a:r>
            <a:endParaRPr lang="en-US" sz="3200" dirty="0"/>
          </a:p>
        </p:txBody>
      </p:sp>
      <p:pic>
        <p:nvPicPr>
          <p:cNvPr id="4098" name="Picture 2" descr="Image result for boy nervous giving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891539"/>
            <a:ext cx="381952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0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317958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Verb</a:t>
            </a:r>
          </a:p>
          <a:p>
            <a:r>
              <a:rPr lang="en-US" sz="3200" dirty="0"/>
              <a:t>evade or escape from </a:t>
            </a:r>
            <a:r>
              <a:rPr lang="en-US" sz="3200" dirty="0" smtClean="0"/>
              <a:t>a </a:t>
            </a:r>
            <a:r>
              <a:rPr lang="en-US" sz="3200" dirty="0"/>
              <a:t>danger, enemy, or </a:t>
            </a:r>
            <a:r>
              <a:rPr lang="en-US" sz="3200" dirty="0" smtClean="0"/>
              <a:t>pursuer, </a:t>
            </a:r>
            <a:r>
              <a:rPr lang="en-US" sz="3200" dirty="0"/>
              <a:t>typically in a skillful or cunning way</a:t>
            </a:r>
            <a:endParaRPr lang="en-US" sz="3200" dirty="0"/>
          </a:p>
        </p:txBody>
      </p:sp>
      <p:pic>
        <p:nvPicPr>
          <p:cNvPr id="5122" name="Picture 2" descr="Image result for Elu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7966" r="17549" b="2145"/>
          <a:stretch/>
        </p:blipFill>
        <p:spPr bwMode="auto">
          <a:xfrm>
            <a:off x="6918960" y="1328394"/>
            <a:ext cx="4206240" cy="41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5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414211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</a:p>
          <a:p>
            <a:r>
              <a:rPr lang="en-US" sz="3200" dirty="0"/>
              <a:t>absolutely necessary or important; essential.</a:t>
            </a:r>
            <a:endParaRPr lang="en-US" sz="3200" dirty="0"/>
          </a:p>
        </p:txBody>
      </p:sp>
      <p:pic>
        <p:nvPicPr>
          <p:cNvPr id="6146" name="Picture 2" descr="Image result for very impor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4" y="1536032"/>
            <a:ext cx="5343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1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Indignant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836695" cy="3931920"/>
          </a:xfrm>
        </p:spPr>
        <p:txBody>
          <a:bodyPr>
            <a:normAutofit/>
          </a:bodyPr>
          <a:lstStyle/>
          <a:p>
            <a:pPr fontAlgn="t"/>
            <a:r>
              <a:rPr lang="en-US" sz="3200" dirty="0" smtClean="0"/>
              <a:t>Adjective</a:t>
            </a:r>
          </a:p>
          <a:p>
            <a:pPr fontAlgn="t"/>
            <a:r>
              <a:rPr lang="en-US" sz="3200" dirty="0"/>
              <a:t>feeling or showing anger or annoyance at what is perceived as unfair treatment.</a:t>
            </a:r>
            <a:endParaRPr lang="en-US" sz="3200" dirty="0"/>
          </a:p>
          <a:p>
            <a:pPr fontAlgn="t"/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95" r="20526" b="5759"/>
          <a:stretch/>
        </p:blipFill>
        <p:spPr>
          <a:xfrm>
            <a:off x="5903495" y="1572127"/>
            <a:ext cx="5590058" cy="35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Reluctant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51046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Adjective</a:t>
            </a:r>
          </a:p>
          <a:p>
            <a:r>
              <a:rPr lang="en-US" sz="3200" dirty="0"/>
              <a:t>unwilling and hesitant; disinclined.</a:t>
            </a:r>
            <a:endParaRPr lang="en-US" sz="3200" dirty="0"/>
          </a:p>
        </p:txBody>
      </p:sp>
      <p:pic>
        <p:nvPicPr>
          <p:cNvPr id="7170" name="Picture 2" descr="Image result for Reluc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0532" r="3968" b="21718"/>
          <a:stretch/>
        </p:blipFill>
        <p:spPr bwMode="auto">
          <a:xfrm>
            <a:off x="5550576" y="3370447"/>
            <a:ext cx="608580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67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90</TotalTime>
  <Words>200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The Outsiders</vt:lpstr>
      <vt:lpstr>Groggy</vt:lpstr>
      <vt:lpstr>Implore </vt:lpstr>
      <vt:lpstr>Sullen</vt:lpstr>
      <vt:lpstr>Quaver</vt:lpstr>
      <vt:lpstr>Elude</vt:lpstr>
      <vt:lpstr>Vital</vt:lpstr>
      <vt:lpstr>Indignant</vt:lpstr>
      <vt:lpstr>Reluctant</vt:lpstr>
      <vt:lpstr>Bewildered</vt:lpstr>
      <vt:lpstr>Conviction</vt:lpstr>
      <vt:lpstr>Hysterics</vt:lpstr>
      <vt:lpstr>Mimic</vt:lpstr>
      <vt:lpstr>Bleak</vt:lpstr>
      <vt:lpstr>Aghast</vt:lpstr>
      <vt:lpstr>Contempt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Asher</dc:creator>
  <cp:lastModifiedBy>Carolyn Asher</cp:lastModifiedBy>
  <cp:revision>8</cp:revision>
  <dcterms:created xsi:type="dcterms:W3CDTF">2018-05-07T13:11:41Z</dcterms:created>
  <dcterms:modified xsi:type="dcterms:W3CDTF">2018-05-07T14:42:17Z</dcterms:modified>
</cp:coreProperties>
</file>